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8" r:id="rId2"/>
    <p:sldId id="262" r:id="rId3"/>
    <p:sldId id="259" r:id="rId4"/>
    <p:sldId id="260" r:id="rId5"/>
    <p:sldId id="263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6" r:id="rId16"/>
    <p:sldId id="275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CCF0"/>
    <a:srgbClr val="5AFBFF"/>
    <a:srgbClr val="5A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7"/>
    <p:restoredTop sz="94530"/>
  </p:normalViewPr>
  <p:slideViewPr>
    <p:cSldViewPr snapToGrid="0" snapToObjects="1">
      <p:cViewPr varScale="1">
        <p:scale>
          <a:sx n="106" d="100"/>
          <a:sy n="106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3EAD0-EF07-E041-90F3-0525545ED2E4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EE70D-7CAD-EE40-A69E-9EE68237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43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/wiki/Metropolis%E2%80%93Hastings_algorithm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54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56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23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30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88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82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61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37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1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2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6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50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9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02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10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9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42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6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7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7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59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8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s://en.wikipedia.org/wiki/Hyperparameter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hyperlink" Target="https://en.wikipedia.org/wiki/Hyperprior" TargetMode="External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microsoft.com/office/2007/relationships/hdphoto" Target="../media/hdphoto1.wdp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2204877"/>
            <a:ext cx="12192001" cy="2413633"/>
          </a:xfrm>
          <a:prstGeom prst="rect">
            <a:avLst/>
          </a:prstGeom>
          <a:solidFill>
            <a:schemeClr val="tx1">
              <a:lumMod val="50000"/>
              <a:alpha val="45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1524000" y="2844161"/>
            <a:ext cx="9144000" cy="1135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ctr" defTabSz="914400" rtl="0" eaLnBrk="1" latinLnBrk="0" hangingPunct="1">
              <a:buNone/>
              <a:defRPr sz="5400" b="1" kern="120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dirty="0" smtClean="0">
                <a:solidFill>
                  <a:srgbClr val="4CCCF0"/>
                </a:solidFill>
              </a:rPr>
              <a:t>HB model:</a:t>
            </a:r>
          </a:p>
          <a:p>
            <a:r>
              <a:rPr lang="en-US" sz="6600" dirty="0" smtClean="0">
                <a:solidFill>
                  <a:srgbClr val="4CCCF0"/>
                </a:solidFill>
              </a:rPr>
              <a:t>Part-Worth Estimation</a:t>
            </a:r>
            <a:endParaRPr lang="en-US" sz="6600" dirty="0">
              <a:solidFill>
                <a:srgbClr val="4CCC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1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941055" cy="6858000"/>
          </a:xfrm>
          <a:prstGeom prst="rect">
            <a:avLst/>
          </a:prstGeom>
        </p:spPr>
      </p:pic>
      <p:sp>
        <p:nvSpPr>
          <p:cNvPr id="10" name="Text Placeholder 10"/>
          <p:cNvSpPr txBox="1">
            <a:spLocks/>
          </p:cNvSpPr>
          <p:nvPr/>
        </p:nvSpPr>
        <p:spPr>
          <a:xfrm>
            <a:off x="7230531" y="4203504"/>
            <a:ext cx="4588935" cy="14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Mosaic of Top-Ranked Brands and Most Valued Attributes</a:t>
            </a:r>
            <a:endParaRPr lang="en-US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787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 txBox="1">
            <a:spLocks/>
          </p:cNvSpPr>
          <p:nvPr/>
        </p:nvSpPr>
        <p:spPr>
          <a:xfrm>
            <a:off x="8026401" y="4203504"/>
            <a:ext cx="3793065" cy="14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Ternary Plot of User Preference and Choice</a:t>
            </a:r>
            <a:endParaRPr lang="en-US" sz="360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802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 txBox="1">
            <a:spLocks/>
          </p:cNvSpPr>
          <p:nvPr/>
        </p:nvSpPr>
        <p:spPr>
          <a:xfrm>
            <a:off x="6460226" y="4322039"/>
            <a:ext cx="5172974" cy="143529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Comparing Listeners with Differing Brand Preferences</a:t>
            </a:r>
            <a:endParaRPr lang="en-US" sz="3600" dirty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952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1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 txBox="1">
            <a:spLocks/>
          </p:cNvSpPr>
          <p:nvPr/>
        </p:nvSpPr>
        <p:spPr>
          <a:xfrm>
            <a:off x="7840133" y="3153639"/>
            <a:ext cx="4038440" cy="143529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effectLst/>
              </a:rPr>
              <a:t>Potential for Brand Switching: Parallel Coordinates</a:t>
            </a:r>
            <a:r>
              <a:rPr lang="en-US" sz="3600" dirty="0" smtClean="0"/>
              <a:t> for Individual Users</a:t>
            </a:r>
            <a:endParaRPr lang="en-US" sz="3600" dirty="0" smtClean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840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"/>
            <a:duotone>
              <a:prstClr val="black"/>
              <a:schemeClr val="accent4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 txBox="1">
            <a:spLocks/>
          </p:cNvSpPr>
          <p:nvPr/>
        </p:nvSpPr>
        <p:spPr>
          <a:xfrm>
            <a:off x="7840133" y="3153639"/>
            <a:ext cx="4038440" cy="143529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effectLst/>
              </a:rPr>
              <a:t>Potential for Brand Switching: Parallel Coordinates</a:t>
            </a:r>
            <a:r>
              <a:rPr lang="en-US" sz="3600" dirty="0" smtClean="0"/>
              <a:t> for Listener Groups</a:t>
            </a:r>
            <a:endParaRPr lang="en-US" sz="3600" dirty="0" smtClean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0"/>
            <a:ext cx="7372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8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duotone>
              <a:schemeClr val="accent6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 txBox="1">
            <a:spLocks/>
          </p:cNvSpPr>
          <p:nvPr/>
        </p:nvSpPr>
        <p:spPr>
          <a:xfrm>
            <a:off x="7440083" y="3953739"/>
            <a:ext cx="4038440" cy="143529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effectLst/>
              </a:rPr>
              <a:t>Choice Set Input for </a:t>
            </a:r>
            <a:r>
              <a:rPr lang="en-US" sz="3600" smtClean="0">
                <a:effectLst/>
              </a:rPr>
              <a:t>Market Simulation</a:t>
            </a:r>
            <a:endParaRPr lang="en-US" sz="3600" dirty="0" smtClean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0866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867" y="1507066"/>
            <a:ext cx="283338" cy="3174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867" y="2353365"/>
            <a:ext cx="283579" cy="317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867" y="3212535"/>
            <a:ext cx="283339" cy="31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139" y="4071436"/>
            <a:ext cx="283579" cy="317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139" y="4918005"/>
            <a:ext cx="283579" cy="3177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598" y="5729117"/>
            <a:ext cx="283579" cy="3177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597" y="6540231"/>
            <a:ext cx="283579" cy="31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6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 txBox="1">
            <a:spLocks/>
          </p:cNvSpPr>
          <p:nvPr/>
        </p:nvSpPr>
        <p:spPr>
          <a:xfrm>
            <a:off x="6842101" y="4542172"/>
            <a:ext cx="5163632" cy="140142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effectLst/>
              </a:rPr>
              <a:t>Market Simulation: A Mosaic of </a:t>
            </a:r>
            <a:r>
              <a:rPr lang="en-US" sz="3600" smtClean="0">
                <a:effectLst/>
              </a:rPr>
              <a:t>Preference Shares</a:t>
            </a:r>
            <a:endParaRPr lang="en-US" sz="3600" dirty="0" smtClean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70663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101" y="1797050"/>
            <a:ext cx="5086329" cy="242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0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2238744"/>
            <a:ext cx="12192001" cy="2413633"/>
          </a:xfrm>
          <a:prstGeom prst="rect">
            <a:avLst/>
          </a:prstGeom>
          <a:solidFill>
            <a:schemeClr val="tx1">
              <a:lumMod val="50000"/>
              <a:alpha val="45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57200" y="-169333"/>
            <a:ext cx="10955866" cy="6400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ctr" defTabSz="914400" rtl="0" eaLnBrk="1" latinLnBrk="0" hangingPunct="1">
              <a:buNone/>
              <a:defRPr sz="5400" b="1" kern="120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6600" dirty="0" smtClean="0">
              <a:solidFill>
                <a:srgbClr val="00B0F0"/>
              </a:solidFill>
            </a:endParaRPr>
          </a:p>
          <a:p>
            <a:pPr algn="l"/>
            <a:r>
              <a:rPr lang="en-US" sz="6600" dirty="0" smtClean="0">
                <a:solidFill>
                  <a:srgbClr val="00B0F0"/>
                </a:solidFill>
              </a:rPr>
              <a:t>References:</a:t>
            </a:r>
            <a:endParaRPr lang="en-US" sz="3200" dirty="0" smtClean="0">
              <a:solidFill>
                <a:srgbClr val="00B0F0"/>
              </a:solidFill>
            </a:endParaRPr>
          </a:p>
          <a:p>
            <a:pPr marL="857250" indent="-857250" algn="l">
              <a:buFont typeface="Arial" charset="0"/>
              <a:buChar char="•"/>
            </a:pPr>
            <a:endParaRPr lang="en-US" sz="3200" dirty="0" smtClean="0">
              <a:solidFill>
                <a:srgbClr val="00B0F0"/>
              </a:solidFill>
            </a:endParaRPr>
          </a:p>
          <a:p>
            <a:pPr marL="857250" indent="-857250" algn="l">
              <a:buFont typeface="Arial" charset="0"/>
              <a:buChar char="•"/>
            </a:pPr>
            <a:r>
              <a:rPr lang="en-US" sz="2400" dirty="0" err="1">
                <a:solidFill>
                  <a:srgbClr val="00B0F0"/>
                </a:solidFill>
              </a:rPr>
              <a:t>idiom.ucsd.edu</a:t>
            </a:r>
            <a:r>
              <a:rPr lang="en-US" sz="2400" dirty="0">
                <a:solidFill>
                  <a:srgbClr val="00B0F0"/>
                </a:solidFill>
              </a:rPr>
              <a:t>/~</a:t>
            </a:r>
            <a:r>
              <a:rPr lang="en-US" sz="2400" dirty="0" err="1">
                <a:solidFill>
                  <a:srgbClr val="00B0F0"/>
                </a:solidFill>
              </a:rPr>
              <a:t>rlevy</a:t>
            </a:r>
            <a:r>
              <a:rPr lang="en-US" sz="2400" dirty="0">
                <a:solidFill>
                  <a:srgbClr val="00B0F0"/>
                </a:solidFill>
              </a:rPr>
              <a:t>/</a:t>
            </a:r>
            <a:r>
              <a:rPr lang="en-US" sz="2400" dirty="0" err="1">
                <a:solidFill>
                  <a:srgbClr val="00B0F0"/>
                </a:solidFill>
              </a:rPr>
              <a:t>pmsl_textbook</a:t>
            </a:r>
            <a:r>
              <a:rPr lang="en-US" sz="2400" dirty="0">
                <a:solidFill>
                  <a:srgbClr val="00B0F0"/>
                </a:solidFill>
              </a:rPr>
              <a:t>/chapters/pmsl_8.pdf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2400" dirty="0" err="1" smtClean="0">
                <a:solidFill>
                  <a:srgbClr val="00B0F0"/>
                </a:solidFill>
              </a:rPr>
              <a:t>koganpage.com</a:t>
            </a:r>
            <a:r>
              <a:rPr lang="en-US" sz="2400" dirty="0" smtClean="0">
                <a:solidFill>
                  <a:srgbClr val="00B0F0"/>
                </a:solidFill>
              </a:rPr>
              <a:t>/product/marketing-analytics-9780749474171 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2400" dirty="0" err="1" smtClean="0">
                <a:solidFill>
                  <a:srgbClr val="00B0F0"/>
                </a:solidFill>
              </a:rPr>
              <a:t>ftpress.com</a:t>
            </a:r>
            <a:r>
              <a:rPr lang="en-US" sz="2400" dirty="0" smtClean="0">
                <a:solidFill>
                  <a:srgbClr val="00B0F0"/>
                </a:solidFill>
              </a:rPr>
              <a:t>/miller</a:t>
            </a:r>
            <a:endParaRPr lang="en-US" sz="2400" dirty="0">
              <a:solidFill>
                <a:srgbClr val="00B0F0"/>
              </a:solidFill>
            </a:endParaRPr>
          </a:p>
          <a:p>
            <a:pPr marL="857250" indent="-857250" algn="l">
              <a:buFont typeface="Arial" charset="0"/>
              <a:buChar char="•"/>
            </a:pPr>
            <a:r>
              <a:rPr lang="en-US" sz="2400" dirty="0" err="1" smtClean="0">
                <a:solidFill>
                  <a:srgbClr val="00B0F0"/>
                </a:solidFill>
              </a:rPr>
              <a:t>rdocumentation.org</a:t>
            </a:r>
            <a:r>
              <a:rPr lang="en-US" sz="2400" dirty="0" smtClean="0">
                <a:solidFill>
                  <a:srgbClr val="00B0F0"/>
                </a:solidFill>
              </a:rPr>
              <a:t>/packages/</a:t>
            </a:r>
            <a:r>
              <a:rPr lang="en-US" sz="2400" dirty="0" err="1" smtClean="0">
                <a:solidFill>
                  <a:srgbClr val="00B0F0"/>
                </a:solidFill>
              </a:rPr>
              <a:t>ChoiceModelR</a:t>
            </a:r>
            <a:r>
              <a:rPr lang="en-US" sz="2400" dirty="0" smtClean="0">
                <a:solidFill>
                  <a:srgbClr val="00B0F0"/>
                </a:solidFill>
              </a:rPr>
              <a:t>/versions/1.2/topics/</a:t>
            </a:r>
            <a:r>
              <a:rPr lang="en-US" sz="2400" dirty="0" err="1" smtClean="0">
                <a:solidFill>
                  <a:srgbClr val="00B0F0"/>
                </a:solidFill>
              </a:rPr>
              <a:t>choicemodelr</a:t>
            </a:r>
            <a:endParaRPr lang="en-US" sz="2400" dirty="0" smtClean="0">
              <a:solidFill>
                <a:srgbClr val="00B0F0"/>
              </a:solidFill>
            </a:endParaRPr>
          </a:p>
          <a:p>
            <a:pPr marL="857250" indent="-857250" algn="l">
              <a:buFont typeface="Arial" charset="0"/>
              <a:buChar char="•"/>
            </a:pPr>
            <a:r>
              <a:rPr lang="en-US" sz="2400" dirty="0" err="1" smtClean="0">
                <a:solidFill>
                  <a:srgbClr val="00B0F0"/>
                </a:solidFill>
              </a:rPr>
              <a:t>astrostatistics.psu.edu</a:t>
            </a:r>
            <a:r>
              <a:rPr lang="en-US" sz="2400" dirty="0" smtClean="0">
                <a:solidFill>
                  <a:srgbClr val="00B0F0"/>
                </a:solidFill>
              </a:rPr>
              <a:t>/samsi06/tutorials/tut1jefferysl2.pdf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2400" dirty="0" err="1">
                <a:solidFill>
                  <a:srgbClr val="00B0F0"/>
                </a:solidFill>
              </a:rPr>
              <a:t>en.wikipedia.org</a:t>
            </a:r>
            <a:r>
              <a:rPr lang="en-US" sz="2400" dirty="0">
                <a:solidFill>
                  <a:srgbClr val="00B0F0"/>
                </a:solidFill>
              </a:rPr>
              <a:t>/wiki/</a:t>
            </a:r>
            <a:r>
              <a:rPr lang="en-US" sz="2400" dirty="0" err="1">
                <a:solidFill>
                  <a:srgbClr val="00B0F0"/>
                </a:solidFill>
              </a:rPr>
              <a:t>Bayesian_hierarchical_modeling</a:t>
            </a:r>
            <a:endParaRPr lang="en-US" sz="2400" dirty="0" smtClean="0">
              <a:solidFill>
                <a:srgbClr val="00B0F0"/>
              </a:solidFill>
            </a:endParaRPr>
          </a:p>
          <a:p>
            <a:pPr marL="857250" indent="-857250" algn="l">
              <a:buFont typeface="Arial" charset="0"/>
              <a:buChar char="•"/>
            </a:pPr>
            <a:endParaRPr lang="en-US" sz="3200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4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63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64694" cy="6858000"/>
          </a:xfrm>
          <a:prstGeom prst="rect">
            <a:avLst/>
          </a:prstGeom>
        </p:spPr>
      </p:pic>
      <p:pic>
        <p:nvPicPr>
          <p:cNvPr id="4098" name="Picture 2" descr="ttp://cdn1.bigcommerce.com/server1200/515dd/products/1001/images/2758/50607736_Wall_Mural__28295.129986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584" y="2582334"/>
            <a:ext cx="5464416" cy="42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tps://www.infographicdesignteam.com/blog/wp-content/uploads/2014/07/How-to-create-a-successful-market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584" y="0"/>
            <a:ext cx="5462901" cy="257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933" y="3845109"/>
            <a:ext cx="1513415" cy="113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3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3" y="1565117"/>
            <a:ext cx="2749465" cy="5185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623" y="1565117"/>
            <a:ext cx="2749465" cy="51851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09" y="1565117"/>
            <a:ext cx="2749465" cy="51851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430" y="1565117"/>
            <a:ext cx="2749465" cy="51851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597" y="270748"/>
            <a:ext cx="2553520" cy="9555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181" y="221018"/>
            <a:ext cx="3181837" cy="10052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9083" y="235141"/>
            <a:ext cx="2709989" cy="9911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432" y="270748"/>
            <a:ext cx="2726354" cy="9802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6133" y="5254438"/>
            <a:ext cx="1201877" cy="11508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0185" y="5254438"/>
            <a:ext cx="1396343" cy="12067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1108" y="5229242"/>
            <a:ext cx="1216068" cy="12319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985" y="5229242"/>
            <a:ext cx="1332780" cy="1268678"/>
          </a:xfrm>
          <a:prstGeom prst="rect">
            <a:avLst/>
          </a:prstGeom>
        </p:spPr>
      </p:pic>
      <p:sp>
        <p:nvSpPr>
          <p:cNvPr id="27" name="Title 10"/>
          <p:cNvSpPr txBox="1">
            <a:spLocks/>
          </p:cNvSpPr>
          <p:nvPr/>
        </p:nvSpPr>
        <p:spPr>
          <a:xfrm>
            <a:off x="485831" y="1742054"/>
            <a:ext cx="2447066" cy="673872"/>
          </a:xfrm>
          <a:prstGeom prst="rect">
            <a:avLst/>
          </a:prstGeom>
        </p:spPr>
        <p:txBody>
          <a:bodyPr vert="horz" anchor="ctr"/>
          <a:lstStyle>
            <a:lvl1pPr algn="ctr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cap="none" spc="300" baseline="0">
                <a:ln w="3175">
                  <a:noFill/>
                </a:ln>
                <a:solidFill>
                  <a:schemeClr val="bg1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endParaRPr lang="en-US" sz="1200" b="0" spc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Title 10"/>
          <p:cNvSpPr txBox="1">
            <a:spLocks/>
          </p:cNvSpPr>
          <p:nvPr/>
        </p:nvSpPr>
        <p:spPr>
          <a:xfrm>
            <a:off x="153643" y="1918991"/>
            <a:ext cx="2447066" cy="673872"/>
          </a:xfrm>
          <a:prstGeom prst="rect">
            <a:avLst/>
          </a:prstGeom>
        </p:spPr>
        <p:txBody>
          <a:bodyPr vert="horz" anchor="ctr"/>
          <a:lstStyle>
            <a:lvl1pPr algn="ctr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cap="none" spc="300" baseline="0">
                <a:ln w="3175">
                  <a:noFill/>
                </a:ln>
                <a:solidFill>
                  <a:schemeClr val="bg1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457200" indent="-457200" algn="l">
              <a:buFont typeface="Arial" charset="0"/>
              <a:buChar char="•"/>
            </a:pPr>
            <a:endParaRPr lang="en-US" sz="2800" b="0" spc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Title 10"/>
          <p:cNvSpPr txBox="1">
            <a:spLocks/>
          </p:cNvSpPr>
          <p:nvPr/>
        </p:nvSpPr>
        <p:spPr>
          <a:xfrm>
            <a:off x="352712" y="2907030"/>
            <a:ext cx="2447066" cy="1718870"/>
          </a:xfrm>
          <a:prstGeom prst="rect">
            <a:avLst/>
          </a:prstGeom>
        </p:spPr>
        <p:txBody>
          <a:bodyPr vert="horz" anchor="ctr"/>
          <a:lstStyle>
            <a:lvl1pPr algn="ctr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cap="none" spc="300" baseline="0">
                <a:ln w="3175">
                  <a:noFill/>
                </a:ln>
                <a:solidFill>
                  <a:schemeClr val="bg1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30M+ tracks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efault on Android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up to 320kbps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“I’m feeling lucky” radio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$9.99, 4 month free trial</a:t>
            </a:r>
          </a:p>
          <a:p>
            <a:pPr marL="171450" indent="-171450" algn="l">
              <a:buFont typeface="Arial" charset="0"/>
              <a:buChar char="•"/>
            </a:pPr>
            <a:endParaRPr lang="en-US" sz="2000" b="0" spc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Title 10"/>
          <p:cNvSpPr txBox="1">
            <a:spLocks/>
          </p:cNvSpPr>
          <p:nvPr/>
        </p:nvSpPr>
        <p:spPr>
          <a:xfrm>
            <a:off x="3261597" y="2907030"/>
            <a:ext cx="2447066" cy="1718870"/>
          </a:xfrm>
          <a:prstGeom prst="rect">
            <a:avLst/>
          </a:prstGeom>
        </p:spPr>
        <p:txBody>
          <a:bodyPr vert="horz" anchor="ctr"/>
          <a:lstStyle>
            <a:lvl1pPr algn="ctr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cap="none" spc="300" baseline="0">
                <a:ln w="3175">
                  <a:noFill/>
                </a:ln>
                <a:solidFill>
                  <a:schemeClr val="bg1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30M+ songs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esktop app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320kbps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Playlist radio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$9.99, 3 months for 99</a:t>
            </a:r>
            <a:r>
              <a:rPr lang="en-US" sz="20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¢</a:t>
            </a:r>
            <a:endParaRPr lang="en-US" sz="2000" b="0" spc="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endParaRPr lang="en-US" sz="2000" b="0" spc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itle 10"/>
          <p:cNvSpPr txBox="1">
            <a:spLocks/>
          </p:cNvSpPr>
          <p:nvPr/>
        </p:nvSpPr>
        <p:spPr>
          <a:xfrm>
            <a:off x="6505608" y="2907030"/>
            <a:ext cx="2447066" cy="1718870"/>
          </a:xfrm>
          <a:prstGeom prst="rect">
            <a:avLst/>
          </a:prstGeom>
        </p:spPr>
        <p:txBody>
          <a:bodyPr vert="horz" anchor="ctr"/>
          <a:lstStyle>
            <a:lvl1pPr algn="ctr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cap="none" spc="300" baseline="0">
                <a:ln w="3175">
                  <a:noFill/>
                </a:ln>
                <a:solidFill>
                  <a:schemeClr val="bg1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1M+ tracks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Thumbprint Radio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192kbps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Music Genome Project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$9.99, $4.99 plus</a:t>
            </a:r>
          </a:p>
          <a:p>
            <a:pPr marL="171450" indent="-171450" algn="l">
              <a:buFont typeface="Arial" charset="0"/>
              <a:buChar char="•"/>
            </a:pPr>
            <a:endParaRPr lang="en-US" sz="2000" b="0" spc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Title 10"/>
          <p:cNvSpPr txBox="1">
            <a:spLocks/>
          </p:cNvSpPr>
          <p:nvPr/>
        </p:nvSpPr>
        <p:spPr>
          <a:xfrm>
            <a:off x="9542006" y="2822808"/>
            <a:ext cx="2486542" cy="1718870"/>
          </a:xfrm>
          <a:prstGeom prst="rect">
            <a:avLst/>
          </a:prstGeom>
        </p:spPr>
        <p:txBody>
          <a:bodyPr vert="horz" anchor="ctr"/>
          <a:lstStyle>
            <a:lvl1pPr algn="ctr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cap="none" spc="300" baseline="0">
                <a:ln w="3175">
                  <a:noFill/>
                </a:ln>
                <a:solidFill>
                  <a:schemeClr val="bg1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30M+ songs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Siri virtual assistant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256kbps in AAC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average recommendations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$9.99, 3 months trial</a:t>
            </a:r>
            <a:endParaRPr lang="en-US" sz="2000" b="0" spc="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7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67" y="229498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Arial" charset="0"/>
                <a:ea typeface="Arial" charset="0"/>
                <a:cs typeface="Arial" charset="0"/>
              </a:rPr>
              <a:t>ABT</a:t>
            </a:r>
            <a:endParaRPr lang="en-US" sz="7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0" y="3897946"/>
            <a:ext cx="12192001" cy="2413633"/>
          </a:xfrm>
          <a:prstGeom prst="rect">
            <a:avLst/>
          </a:prstGeom>
          <a:solidFill>
            <a:schemeClr val="tx1">
              <a:lumMod val="50000"/>
              <a:alpha val="86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667" y="892280"/>
            <a:ext cx="9694333" cy="60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 txBox="1">
            <a:spLocks/>
          </p:cNvSpPr>
          <p:nvPr/>
        </p:nvSpPr>
        <p:spPr>
          <a:xfrm>
            <a:off x="1016000" y="2924375"/>
            <a:ext cx="9144000" cy="8794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/>
              <a:t>Hierarchical Models</a:t>
            </a:r>
            <a:endParaRPr lang="en-US" sz="4800" dirty="0">
              <a:effectLst/>
            </a:endParaRPr>
          </a:p>
        </p:txBody>
      </p:sp>
      <p:sp>
        <p:nvSpPr>
          <p:cNvPr id="6" name="Text Placeholder 10"/>
          <p:cNvSpPr txBox="1">
            <a:spLocks/>
          </p:cNvSpPr>
          <p:nvPr/>
        </p:nvSpPr>
        <p:spPr>
          <a:xfrm>
            <a:off x="152400" y="419363"/>
            <a:ext cx="9144000" cy="8794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491" y="381723"/>
            <a:ext cx="5548673" cy="902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032" y="1571226"/>
            <a:ext cx="3965936" cy="309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609" y="367100"/>
            <a:ext cx="3401353" cy="17826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624" y="600725"/>
            <a:ext cx="1911643" cy="17826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2400" y="5235485"/>
            <a:ext cx="82322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effectLst/>
                <a:latin typeface="Times" charset="0"/>
              </a:rPr>
              <a:t>use priors that themselves depend on other parameters not mentioned in the likelihood</a:t>
            </a:r>
            <a:endParaRPr lang="en-US" sz="2400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091" y="3974341"/>
            <a:ext cx="7597877" cy="6623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7968" y="4246537"/>
            <a:ext cx="4196634" cy="22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0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 txBox="1">
            <a:spLocks/>
          </p:cNvSpPr>
          <p:nvPr/>
        </p:nvSpPr>
        <p:spPr>
          <a:xfrm>
            <a:off x="1236132" y="320928"/>
            <a:ext cx="9838267" cy="14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/>
              <a:t>BH Modeling</a:t>
            </a:r>
            <a:endParaRPr lang="en-US" sz="5400" dirty="0">
              <a:effectLst/>
            </a:endParaRPr>
          </a:p>
        </p:txBody>
      </p:sp>
      <p:sp>
        <p:nvSpPr>
          <p:cNvPr id="6" name="Text Placeholder 10"/>
          <p:cNvSpPr txBox="1">
            <a:spLocks/>
          </p:cNvSpPr>
          <p:nvPr/>
        </p:nvSpPr>
        <p:spPr>
          <a:xfrm>
            <a:off x="152400" y="419363"/>
            <a:ext cx="9144000" cy="8794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Text Placeholder 20"/>
          <p:cNvSpPr txBox="1">
            <a:spLocks/>
          </p:cNvSpPr>
          <p:nvPr/>
        </p:nvSpPr>
        <p:spPr>
          <a:xfrm>
            <a:off x="244658" y="2886223"/>
            <a:ext cx="3425825" cy="3454540"/>
          </a:xfrm>
          <a:prstGeom prst="rect">
            <a:avLst/>
          </a:prstGeom>
        </p:spPr>
        <p:txBody>
          <a:bodyPr/>
          <a:lstStyle>
            <a:lvl1pPr marL="254828" marR="0" indent="-254828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b="0" kern="120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hlinkClick r:id="rId4" tooltip="Hyperparameter"/>
              </a:rPr>
              <a:t>Hyperparameter</a:t>
            </a:r>
            <a:r>
              <a:rPr lang="en-US" sz="2800" dirty="0"/>
              <a:t>: parameter of the prior </a:t>
            </a:r>
            <a:r>
              <a:rPr lang="en-US" sz="2800" dirty="0" smtClean="0"/>
              <a:t>distribution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83036" y="1209887"/>
            <a:ext cx="3360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deriving the posterior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88" y="1734759"/>
            <a:ext cx="3486487" cy="923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4917" y="1715099"/>
            <a:ext cx="3095619" cy="8466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3309" y="4193777"/>
            <a:ext cx="3095620" cy="78832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656189" y="1128777"/>
            <a:ext cx="1780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Prior distribution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9358" y="4613493"/>
            <a:ext cx="3783186" cy="846982"/>
          </a:xfrm>
          <a:prstGeom prst="rect">
            <a:avLst/>
          </a:prstGeom>
        </p:spPr>
      </p:pic>
      <p:sp>
        <p:nvSpPr>
          <p:cNvPr id="23" name="Text Placeholder 20"/>
          <p:cNvSpPr txBox="1">
            <a:spLocks/>
          </p:cNvSpPr>
          <p:nvPr/>
        </p:nvSpPr>
        <p:spPr>
          <a:xfrm>
            <a:off x="3443421" y="2860670"/>
            <a:ext cx="3425825" cy="3454540"/>
          </a:xfrm>
          <a:prstGeom prst="rect">
            <a:avLst/>
          </a:prstGeom>
        </p:spPr>
        <p:txBody>
          <a:bodyPr/>
          <a:lstStyle>
            <a:lvl1pPr marL="254828" marR="0" indent="-254828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b="0" kern="120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 smtClean="0">
                <a:hlinkClick r:id="rId9" tooltip="Hyperprior"/>
              </a:rPr>
              <a:t>Hyperprior</a:t>
            </a:r>
            <a:r>
              <a:rPr lang="en-US" sz="2800" dirty="0"/>
              <a:t>: distribution of a </a:t>
            </a:r>
            <a:r>
              <a:rPr lang="en-US" sz="2800" dirty="0" err="1"/>
              <a:t>Hyperparameter</a:t>
            </a:r>
            <a:endParaRPr lang="en-US" sz="2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2321" y="5862356"/>
            <a:ext cx="2272878" cy="6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 txBox="1">
            <a:spLocks/>
          </p:cNvSpPr>
          <p:nvPr/>
        </p:nvSpPr>
        <p:spPr>
          <a:xfrm>
            <a:off x="1236132" y="320928"/>
            <a:ext cx="9838267" cy="14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/>
              <a:t>BH Modeling</a:t>
            </a:r>
            <a:endParaRPr lang="en-US" sz="5400" dirty="0">
              <a:effectLst/>
            </a:endParaRPr>
          </a:p>
        </p:txBody>
      </p:sp>
      <p:sp>
        <p:nvSpPr>
          <p:cNvPr id="6" name="Text Placeholder 10"/>
          <p:cNvSpPr txBox="1">
            <a:spLocks/>
          </p:cNvSpPr>
          <p:nvPr/>
        </p:nvSpPr>
        <p:spPr>
          <a:xfrm>
            <a:off x="152400" y="419363"/>
            <a:ext cx="9144000" cy="8794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63600" y="17860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use of </a:t>
            </a:r>
            <a:r>
              <a:rPr lang="en-US" dirty="0" err="1" smtClean="0"/>
              <a:t>hyperpriors</a:t>
            </a:r>
            <a:r>
              <a:rPr lang="en-US" dirty="0" smtClean="0"/>
              <a:t> gives more information to make more accurate beliefs in the behavior of a parameter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899" y="2525898"/>
            <a:ext cx="4118351" cy="928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079" y="3173598"/>
            <a:ext cx="6383538" cy="33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2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 txBox="1">
            <a:spLocks/>
          </p:cNvSpPr>
          <p:nvPr/>
        </p:nvSpPr>
        <p:spPr>
          <a:xfrm>
            <a:off x="846668" y="477976"/>
            <a:ext cx="10176932" cy="14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/>
              <a:t>Gibbs MH-MCMC</a:t>
            </a:r>
          </a:p>
        </p:txBody>
      </p:sp>
      <p:sp>
        <p:nvSpPr>
          <p:cNvPr id="9" name="Text Placeholder 20"/>
          <p:cNvSpPr txBox="1">
            <a:spLocks/>
          </p:cNvSpPr>
          <p:nvPr/>
        </p:nvSpPr>
        <p:spPr>
          <a:xfrm>
            <a:off x="648694" y="1712305"/>
            <a:ext cx="5159440" cy="1655117"/>
          </a:xfrm>
          <a:prstGeom prst="rect">
            <a:avLst/>
          </a:prstGeom>
        </p:spPr>
        <p:txBody>
          <a:bodyPr/>
          <a:lstStyle>
            <a:lvl1pPr marL="254828" marR="0" indent="-254828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b="0" kern="120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MCMC </a:t>
            </a:r>
            <a:r>
              <a:rPr lang="en-US" sz="2800" dirty="0"/>
              <a:t>algorithm to estimate a hierarchical multinomial logit model with a normal heterogeneity distribution. The algorithm uses a hybrid Gibbs Sampler with a random walk metropolis step for the MNL coefficients for each unit.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93" y="1219120"/>
            <a:ext cx="2527573" cy="4931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108" y="1352470"/>
            <a:ext cx="5806016" cy="52662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66" y="1219120"/>
            <a:ext cx="28321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0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9" y="5228167"/>
            <a:ext cx="7924799" cy="1490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994" y="3585635"/>
            <a:ext cx="7750807" cy="1519766"/>
          </a:xfrm>
          <a:prstGeom prst="rect">
            <a:avLst/>
          </a:prstGeom>
        </p:spPr>
      </p:pic>
      <p:sp>
        <p:nvSpPr>
          <p:cNvPr id="8" name="Text Placeholder 10"/>
          <p:cNvSpPr txBox="1">
            <a:spLocks/>
          </p:cNvSpPr>
          <p:nvPr/>
        </p:nvSpPr>
        <p:spPr>
          <a:xfrm>
            <a:off x="846668" y="477976"/>
            <a:ext cx="10176932" cy="14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/>
              <a:t>Training and Testing</a:t>
            </a:r>
          </a:p>
        </p:txBody>
      </p:sp>
      <p:sp>
        <p:nvSpPr>
          <p:cNvPr id="9" name="Text Placeholder 20"/>
          <p:cNvSpPr txBox="1">
            <a:spLocks/>
          </p:cNvSpPr>
          <p:nvPr/>
        </p:nvSpPr>
        <p:spPr>
          <a:xfrm>
            <a:off x="648693" y="1712305"/>
            <a:ext cx="10849039" cy="1655117"/>
          </a:xfrm>
          <a:prstGeom prst="rect">
            <a:avLst/>
          </a:prstGeom>
        </p:spPr>
        <p:txBody>
          <a:bodyPr/>
          <a:lstStyle>
            <a:lvl1pPr marL="254828" marR="0" indent="-254828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b="0" kern="120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MCMC </a:t>
            </a:r>
            <a:r>
              <a:rPr lang="en-US" sz="2800" dirty="0"/>
              <a:t>algorithm to estimate a hierarchical multinomial logit model with a normal heterogeneity distribution. The algorithm uses a hybrid Gibbs Sampler with a random walk metropolis step for the MNL coefficients for each unit. </a:t>
            </a:r>
          </a:p>
        </p:txBody>
      </p:sp>
    </p:spTree>
    <p:extLst>
      <p:ext uri="{BB962C8B-B14F-4D97-AF65-F5344CB8AC3E}">
        <p14:creationId xmlns:p14="http://schemas.microsoft.com/office/powerpoint/2010/main" val="180255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313</Words>
  <Application>Microsoft Macintosh PowerPoint</Application>
  <PresentationFormat>Widescreen</PresentationFormat>
  <Paragraphs>72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ABT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Brant Yukan</dc:creator>
  <cp:lastModifiedBy>Brant Yukan</cp:lastModifiedBy>
  <cp:revision>34</cp:revision>
  <dcterms:created xsi:type="dcterms:W3CDTF">2017-12-11T22:10:49Z</dcterms:created>
  <dcterms:modified xsi:type="dcterms:W3CDTF">2017-12-12T23:14:13Z</dcterms:modified>
</cp:coreProperties>
</file>